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5" r:id="rId2"/>
    <p:sldId id="270" r:id="rId3"/>
    <p:sldId id="269" r:id="rId4"/>
    <p:sldId id="267" r:id="rId5"/>
    <p:sldId id="256" r:id="rId6"/>
    <p:sldId id="274" r:id="rId7"/>
    <p:sldId id="273" r:id="rId8"/>
    <p:sldId id="272" r:id="rId9"/>
    <p:sldId id="271" r:id="rId10"/>
    <p:sldId id="275" r:id="rId11"/>
    <p:sldId id="276" r:id="rId12"/>
    <p:sldId id="277" r:id="rId13"/>
    <p:sldId id="261" r:id="rId14"/>
    <p:sldId id="278" r:id="rId15"/>
    <p:sldId id="262" r:id="rId16"/>
    <p:sldId id="263" r:id="rId17"/>
    <p:sldId id="282" r:id="rId18"/>
    <p:sldId id="279" r:id="rId19"/>
    <p:sldId id="281" r:id="rId2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584" autoAdjust="0"/>
  </p:normalViewPr>
  <p:slideViewPr>
    <p:cSldViewPr snapToObjects="1">
      <p:cViewPr varScale="1">
        <p:scale>
          <a:sx n="92" d="100"/>
          <a:sy n="92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10590-F3A9-4368-A1C9-F15888E9A19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76031-8920-4EF9-9999-3F88DC47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1F709-4C25-4E05-B415-4850809B64E6}" type="datetimeFigureOut">
              <a:rPr lang="th-TH" smtClean="0"/>
              <a:t>30/08/60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69C2-E336-449A-A6B3-7738E987CB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16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545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6793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251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897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ผลลัพธ์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เพื่อให้การเบิกจ่ายงบประมาณ เป็นไปตามนโยบายของมหาวิทยาลัย ในการดำเนินงานด้านงบประมาณ ที่มีความโปร่งใส สามารถตรวจสอบได้ โดยความสําเร็จของการเบิก จ่ายเงินงบประมาณภาพรวม จะใช้อัตราการเบิก จ่ายเงินงบประมาณรายจ่ายภาพรวมของหน่วยงาน ทั้งในส่วนของงบดำเนินการ และงบลงทุน ทั้งนี้ไม่รวมเงินงบประมาณที่ได้รับการจัดสรรเพิ่มเติมระหว่างปีงบประมาณ การรับโอนจากหน่วยงานอื่น โดยจะใช้ข้อมูลการเบิกจ่ายจากระบบบัญชี 3 มิติ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91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8051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704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บุคลากรถือเป็นทรัพยากรที่สำคัญในการขับเคลื่อนให้การดำเนินงานของหน่วยงานเป็นไปในทิศทางที่ดี บรรลุเป้าหมายที่ตั้งไว้ การที่บุคลกรภายในหน่วยงานจะสามารถปฏิบัติงานได้ตรงตามเป้าหมาย และแผนงานที่กำหนดนั้น จำแป็นอย่างยิ่งที่จะต้องได้รับการพัฒนาทักษาะด้านต่าง ๆ ทั้งด้านวิชาชีพ และด้านอื่น ๆ ที่ตนเองสนใจ เพื่อจะได้นำความรู้มาปรับปรุงกระบวนการปฏิบัติงานของตนเอง ให้มีความก้าวหน้า และพัฒนาหน่วยงานต่อไปในอนาคต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219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63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086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9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716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138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660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02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876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68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35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075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1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4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9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5C2E-CE73-4420-A508-3AF0AFFC1304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9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pic>
        <p:nvPicPr>
          <p:cNvPr id="55" name="Picture 3" descr="C:\Users\Narunun\Pictures\รูปทำปก\Logo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"/>
            <a:ext cx="1295400" cy="1688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76200" y="1676400"/>
            <a:ext cx="8964488" cy="48006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ยินดีต้อนรับ</a:t>
            </a:r>
            <a:b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คณะกรรมการตรวจสอบและกำกับติดตามคุณภาพภายใน</a:t>
            </a:r>
            <a:b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“สำนักส่งเสริมวิชาการและงานทะเบียน”</a:t>
            </a:r>
            <a:b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วันศุกร์ที่ 31 สิงหาคม  พ.ศ. 2560</a:t>
            </a:r>
            <a:endParaRPr lang="th-TH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2404"/>
            <a:ext cx="4191000" cy="1925595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483615" y="1143000"/>
            <a:ext cx="81269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กระบวนงานที่ประเมิน จำนวน 14 กระบวนงาน ดังนี้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1. 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</a:t>
            </a:r>
            <a:r>
              <a:rPr lang="th-TH" sz="2400" spc="-20" dirty="0" err="1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.</a:t>
            </a:r>
            <a:r>
              <a:rPr lang="en-US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04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)-คำร้องขอเปลี่ยนคำนำหน้าชื่อ/ ชื่อ /ชื่อ</a:t>
            </a:r>
            <a:r>
              <a:rPr lang="th-TH" sz="2400" spc="-20" dirty="0" smtClean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สกุล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2.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07)-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คำร้องขอยืนยันการลงทะเบียน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3.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08)-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คำร้องขอจองรายวิชาล่าช้า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(นว.09)-คำร้องขอถอนรายวิชา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5.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คำร้องขอยกเลิกวิชา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6.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คำร้องขอเปลี่ยนรหัสวิชา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7.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คำร้องขอคืนสภาพ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8.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คำร้องขอลาพักการเรียนตลอดภาค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9.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(นว.14)-คำร้องขอลาออกจากการเป็น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10.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คำร้องขอใบแทนบัตร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แสดงผลการเรียน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คำอธิบายรายวิชา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11.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16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)-คำร้องขอ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ใบรับรอง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12.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17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)-คำร้องขอใบรายงานผลการศึกษา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ใบแทนใบรับรองคุณวุฒิ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ใบแทนปริญญา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บัตร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13.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18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)-คำร้องขอสำเร็จการศึกษา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14.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0)-คำร้องขอรับการประเมินผลปลายภาค(หลังเปิดภาคเรียน 15 วัน)</a:t>
            </a:r>
            <a:endParaRPr lang="en-US" sz="24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152400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598"/>
            <a:ext cx="3352800" cy="1295401"/>
          </a:xfrm>
          <a:prstGeom prst="rect">
            <a:avLst/>
          </a:prstGeom>
        </p:spPr>
      </p:pic>
      <p:grpSp>
        <p:nvGrpSpPr>
          <p:cNvPr id="14" name="Group 56"/>
          <p:cNvGrpSpPr/>
          <p:nvPr/>
        </p:nvGrpSpPr>
        <p:grpSpPr>
          <a:xfrm>
            <a:off x="483615" y="152401"/>
            <a:ext cx="8126985" cy="1143000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4" name="สี่เหลี่ยมผืนผ้า 3"/>
          <p:cNvSpPr/>
          <p:nvPr/>
        </p:nvSpPr>
        <p:spPr>
          <a:xfrm>
            <a:off x="1007007" y="945485"/>
            <a:ext cx="15295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th-TH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937758"/>
              </p:ext>
            </p:extLst>
          </p:nvPr>
        </p:nvGraphicFramePr>
        <p:xfrm>
          <a:off x="304801" y="1397000"/>
          <a:ext cx="8229599" cy="4927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724439"/>
                <a:gridCol w="1246279"/>
                <a:gridCol w="1246279"/>
                <a:gridCol w="101260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ชื่อคำร้อง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ตรงตามเวลา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spc="-2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04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)-คำร้องขอเปลี่ยนคำนำหน้าชื่อ/ ชื่อ /ชื่อสกุล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07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)-คำร้องขอยืนยันการลงทะเบียนเรียน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2136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1475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69.05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08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)-คำร้องขอจองรายวิชาล่าช้า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581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581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1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.09)-คำร้องขอถอนรายวิชา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159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98.15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)-คำร้องขอยกเลิกวิชาเรียน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221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66.97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)-คำร้องขอเปลี่ยนรหัสวิชา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71.30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r>
                        <a:rPr lang="th-TH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)-คำร้องขอคืนสภาพนักศึกษา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136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58.80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279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)-คำร้องขอลาพักการเรียนตลอดภาคการศึกษา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63.10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(นว.14)-คำร้องขอลาออกจากการเป็นนักศึกษา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61.84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spc="-3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)-คำร้องขอใบแทนบัตร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, 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ใบ </a:t>
                      </a:r>
                      <a:r>
                        <a:rPr lang="th-TH" sz="1600" spc="-3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3,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ใบแสดงผลการเรียน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1680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1679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99.94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)-คำร้องขอใบรับรอง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1208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66.72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)-คำร้องขอใบรายงานผลการศึกษา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ใบแทนใบรับรองคุณวุฒิ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ใบแทนปริญญาบัตร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765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243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31.75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18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)-คำร้องขอสำเร็จการศึกษา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95.12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0)-คำร้องขอรับการประเมินผลปลายภาค(หลังเปิดภาคเรียน 15 วัน)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2.33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7,520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5,592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74.36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7"/>
            <a:ext cx="3886200" cy="1785552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31373" y="1569869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253184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" name="กลุ่ม 4"/>
          <p:cNvGrpSpPr/>
          <p:nvPr/>
        </p:nvGrpSpPr>
        <p:grpSpPr>
          <a:xfrm>
            <a:off x="1031293" y="2057400"/>
            <a:ext cx="4759907" cy="2687574"/>
            <a:chOff x="914400" y="2133600"/>
            <a:chExt cx="4759907" cy="26875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สี่เหลี่ยมผืนผ้า 1"/>
                <p:cNvSpPr/>
                <p:nvPr/>
              </p:nvSpPr>
              <p:spPr>
                <a:xfrm>
                  <a:off x="4329580" y="2133600"/>
                  <a:ext cx="1344727" cy="6449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592</m:t>
                          </m:r>
                        </m:num>
                        <m:den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520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100</a:t>
                  </a:r>
                </a:p>
              </p:txBody>
            </p:sp>
          </mc:Choice>
          <mc:Fallback xmlns="">
            <p:sp>
              <p:nvSpPr>
                <p:cNvPr id="2" name="สี่เหลี่ยมผืนผ้า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133600"/>
                  <a:ext cx="1344727" cy="6449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5882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สี่เหลี่ยมผืนผ้า 3"/>
            <p:cNvSpPr/>
            <p:nvPr/>
          </p:nvSpPr>
          <p:spPr>
            <a:xfrm>
              <a:off x="977122" y="22387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</a:t>
              </a:r>
              <a:r>
                <a:rPr lang="th-TH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945228" y="2961597"/>
              <a:ext cx="410721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74.36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สี่เหลี่ยมผืนผ้า 12"/>
                <p:cNvSpPr/>
                <p:nvPr/>
              </p:nvSpPr>
              <p:spPr>
                <a:xfrm>
                  <a:off x="4298752" y="3562290"/>
                  <a:ext cx="1203663" cy="6171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</a:t>
                  </a:r>
                  <a:r>
                    <a:rPr lang="en-US" sz="28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5</a:t>
                  </a:r>
                  <a:endParaRPr lang="en-US" sz="28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3" name="สี่เหลี่ยมผืนผ้า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203663" cy="61715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4950" r="-9596" b="-178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สี่เหลี่ยมผืนผ้า 15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2116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4.65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43095"/>
              </p:ext>
            </p:extLst>
          </p:nvPr>
        </p:nvGraphicFramePr>
        <p:xfrm>
          <a:off x="678680" y="5072447"/>
          <a:ext cx="7535211" cy="960755"/>
        </p:xfrm>
        <a:graphic>
          <a:graphicData uri="http://schemas.openxmlformats.org/drawingml/2006/table">
            <a:tbl>
              <a:tblPr/>
              <a:tblGrid>
                <a:gridCol w="1332230"/>
                <a:gridCol w="217297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คะแนน</a:t>
                      </a:r>
                      <a:r>
                        <a:rPr lang="en-US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64)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74.36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65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2"/>
            <a:ext cx="4572000" cy="2100648"/>
          </a:xfrm>
          <a:prstGeom prst="rect">
            <a:avLst/>
          </a:prstGeom>
        </p:spPr>
      </p:pic>
      <p:grpSp>
        <p:nvGrpSpPr>
          <p:cNvPr id="20" name="Group 68"/>
          <p:cNvGrpSpPr/>
          <p:nvPr/>
        </p:nvGrpSpPr>
        <p:grpSpPr>
          <a:xfrm>
            <a:off x="695833" y="304800"/>
            <a:ext cx="6570433" cy="873718"/>
            <a:chOff x="205963" y="1255857"/>
            <a:chExt cx="6570433" cy="873718"/>
          </a:xfrm>
        </p:grpSpPr>
        <p:sp>
          <p:nvSpPr>
            <p:cNvPr id="21" name="TextBox 6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22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24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5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23" name="Rectangle 7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 smtClean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</a:t>
              </a:r>
              <a:r>
                <a:rPr lang="th-TH" sz="2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พึงพอใจการให้บริการในภาพรวม</a:t>
              </a:r>
              <a:endParaRPr lang="en-US" sz="24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6" name="สี่เหลี่ยมผืนผ้า 25"/>
          <p:cNvSpPr/>
          <p:nvPr/>
        </p:nvSpPr>
        <p:spPr>
          <a:xfrm>
            <a:off x="1066800" y="1295400"/>
            <a:ext cx="6890903" cy="919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เกณฑ์การให้</a:t>
            </a:r>
            <a:r>
              <a:rPr lang="th-TH" sz="2400" b="1" dirty="0" smtClean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</a:t>
            </a:r>
            <a:endParaRPr lang="th-TH" sz="2400" dirty="0" smtClean="0">
              <a:solidFill>
                <a:schemeClr val="tx2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ใช้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ค่าเฉลี่ยของผลการประเมินความพึงพอใจ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ผู้รับบริการทั้ง 4 ด้าน(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คะแนนเต็ม 5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1066800" y="2133600"/>
            <a:ext cx="1828800" cy="494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ผลการดำเนินงาน</a:t>
            </a:r>
          </a:p>
        </p:txBody>
      </p: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4949"/>
              </p:ext>
            </p:extLst>
          </p:nvPr>
        </p:nvGraphicFramePr>
        <p:xfrm>
          <a:off x="1760080" y="2743200"/>
          <a:ext cx="5560338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399693"/>
                <a:gridCol w="3502660"/>
                <a:gridCol w="1657985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ข้อมูลพื้นฐาน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คะแนนการประเมินด้านการให้บริการ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3.75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คะแนนการประเมินด้านบุคลากร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คะแนนการประเมินด้านสิ่งสนับสนุน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3.77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คะแนนประเมินด้านคุณภาพการให้บริการ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3.65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ค่าเฉลี่ยของคะแนนประเมิน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3.72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ตาราง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83478"/>
              </p:ext>
            </p:extLst>
          </p:nvPr>
        </p:nvGraphicFramePr>
        <p:xfrm>
          <a:off x="1524000" y="5334000"/>
          <a:ext cx="6697011" cy="986346"/>
        </p:xfrm>
        <a:graphic>
          <a:graphicData uri="http://schemas.openxmlformats.org/drawingml/2006/table">
            <a:tbl>
              <a:tblPr/>
              <a:tblGrid>
                <a:gridCol w="1332230"/>
                <a:gridCol w="133477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3.72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3.72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1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152400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สี่เหลี่ยมผืนผ้า 8"/>
              <p:cNvSpPr/>
              <p:nvPr/>
            </p:nvSpPr>
            <p:spPr>
              <a:xfrm>
                <a:off x="351562" y="1066800"/>
                <a:ext cx="8716237" cy="5791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วิธีการคำนวณ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h-TH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โดยที่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N1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คือร้อยละความสำเร็จของการนำเข้าข้อมูลนักศึกษา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	คือร้อยละความสำเร็จของการนำเข้าข้อมูลผู้สำเร็จการศึกษา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2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 จำนวนข้อมูลทั้งหมด</a:t>
                </a:r>
                <a:endParaRPr lang="en-US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th-TH" sz="5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เกณฑ์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การให้คะแนน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     ใช้การเทียบบัญญัติไตรยางศ์ กำหนดร้อยละ  100  เท่ากับ 5 </a:t>
                </a:r>
                <a:r>
                  <a:rPr lang="th-TH" sz="2300" dirty="0" smtClean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คะแนน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en-US" sz="5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พิจารณาให้คะแนน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1. </a:t>
                </a:r>
                <a:r>
                  <a:rPr lang="th-TH" sz="2300" dirty="0" smtClean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ร้อย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ละความสำเร็จของการนำเข้าข้อมูลนักศึกษาที่นำส่งอ้างอิงจากฐานข้อมูล </a:t>
                </a:r>
                <a:r>
                  <a:rPr lang="th-TH" sz="2300" dirty="0" err="1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สกอ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. ที่ 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http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://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www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data3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mua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go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th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dataS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 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(ลำดับที่ 48) ข้อมูล ณ วันที่ 20 มิถุนายน </a:t>
                </a:r>
                <a:r>
                  <a:rPr lang="th-TH" sz="2300" dirty="0" smtClean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2560</a:t>
                </a:r>
              </a:p>
              <a:p>
                <a:r>
                  <a:rPr lang="th-TH" sz="2300" dirty="0" smtClean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2. 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ร้อยละความสำเร็จของการนำเข้าข้อมูลผู้สำเร็จการศึกษาที่นำส่งอ้างอิงจากฐานข้อมูล </a:t>
                </a:r>
                <a:r>
                  <a:rPr lang="th-TH" sz="2300" dirty="0" err="1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สกอ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. ที่ 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http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://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www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employ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mua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go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th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index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php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MjN8fHJwdF9wcm9ncmVzcy9TcmNoUHJvZ3Jlc3MvNA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 (ลำดับที่ 143) ข้อมูล ณ วันที่ 20 มิถุนายน 2560</a:t>
                </a:r>
                <a:endParaRPr lang="en-US" sz="23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9" name="สี่เหลี่ยมผืนผ้า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62" y="1066800"/>
                <a:ext cx="8716237" cy="5791842"/>
              </a:xfrm>
              <a:prstGeom prst="rect">
                <a:avLst/>
              </a:prstGeom>
              <a:blipFill rotWithShape="0">
                <a:blip r:embed="rId5"/>
                <a:stretch>
                  <a:fillRect l="-1050" t="-211" r="-70" b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7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274616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4" name="สี่เหลี่ยมผืนผ้า 13"/>
          <p:cNvSpPr/>
          <p:nvPr/>
        </p:nvSpPr>
        <p:spPr>
          <a:xfrm>
            <a:off x="1236173" y="1434947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57400" y="2040512"/>
            <a:ext cx="4758034" cy="2582393"/>
            <a:chOff x="914400" y="2238781"/>
            <a:chExt cx="4758034" cy="25823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สี่เหลี่ยมผืนผ้า 15"/>
                <p:cNvSpPr/>
                <p:nvPr/>
              </p:nvSpPr>
              <p:spPr>
                <a:xfrm>
                  <a:off x="4329580" y="2255669"/>
                  <a:ext cx="1157496" cy="5533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h-TH" sz="16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6" name="สี่เหลี่ยมผืนผ้า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255669"/>
                  <a:ext cx="1157496" cy="55335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สี่เหลี่ยมผืนผ้า 16"/>
            <p:cNvSpPr/>
            <p:nvPr/>
          </p:nvSpPr>
          <p:spPr>
            <a:xfrm>
              <a:off x="977122" y="2238781"/>
              <a:ext cx="323678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ผลการดำเนินงาน                           </a:t>
              </a:r>
              <a:r>
                <a:rPr lang="en-US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45228" y="2961597"/>
              <a:ext cx="395172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100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สี่เหลี่ยมผืนผ้า 18"/>
                <p:cNvSpPr/>
                <p:nvPr/>
              </p:nvSpPr>
              <p:spPr>
                <a:xfrm>
                  <a:off x="4298752" y="3562290"/>
                  <a:ext cx="1009700" cy="61619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5</a:t>
                  </a:r>
                  <a:endPara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9" name="สี่เหลี่ยมผืนผ้า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009700" cy="6161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8485" b="-108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580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5.00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4713"/>
              </p:ext>
            </p:extLst>
          </p:nvPr>
        </p:nvGraphicFramePr>
        <p:xfrm>
          <a:off x="755795" y="5105400"/>
          <a:ext cx="7550005" cy="960755"/>
        </p:xfrm>
        <a:graphic>
          <a:graphicData uri="http://schemas.openxmlformats.org/drawingml/2006/table">
            <a:tbl>
              <a:tblPr/>
              <a:tblGrid>
                <a:gridCol w="1155584"/>
                <a:gridCol w="1981518"/>
                <a:gridCol w="1703705"/>
                <a:gridCol w="1489998"/>
                <a:gridCol w="1219200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3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 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 100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5.00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9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รูปภาพ 12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406"/>
            <a:ext cx="3962400" cy="1924594"/>
          </a:xfrm>
          <a:prstGeom prst="rect">
            <a:avLst/>
          </a:prstGeom>
        </p:spPr>
      </p:pic>
      <p:grpSp>
        <p:nvGrpSpPr>
          <p:cNvPr id="49" name="Group 98"/>
          <p:cNvGrpSpPr/>
          <p:nvPr/>
        </p:nvGrpSpPr>
        <p:grpSpPr>
          <a:xfrm>
            <a:off x="848233" y="152400"/>
            <a:ext cx="7076567" cy="861598"/>
            <a:chOff x="205963" y="1255857"/>
            <a:chExt cx="6587596" cy="861598"/>
          </a:xfrm>
        </p:grpSpPr>
        <p:sp>
          <p:nvSpPr>
            <p:cNvPr id="94" name="TextBox 9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97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8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96" name="Rectangle 10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ร้อยละของบุคลากรที่ได้รับการพัฒนา</a:t>
              </a:r>
              <a:endParaRPr lang="en-US" sz="2400" b="1" dirty="0" smtClean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" name="กลุ่ม 6"/>
          <p:cNvGrpSpPr/>
          <p:nvPr/>
        </p:nvGrpSpPr>
        <p:grpSpPr>
          <a:xfrm>
            <a:off x="1295400" y="1066800"/>
            <a:ext cx="6112775" cy="3842206"/>
            <a:chOff x="1295400" y="1219200"/>
            <a:chExt cx="6112775" cy="38422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สี่เหลี่ยมผืนผ้า 2"/>
                <p:cNvSpPr/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วิธีการคำนวณ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5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จำนวนบุคลากรที่ได้รับการพัฒนา</m:t>
                          </m:r>
                        </m:num>
                        <m:den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จำนวนบุคลากรทั้งหมด</m:t>
                          </m:r>
                        </m:den>
                      </m:f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×</m:t>
                      </m:r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100</m:t>
                      </m:r>
                    </m:oMath>
                  </a14:m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1000" b="1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:endParaRPr lang="en-US" sz="10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เกณฑ์การให้คะแนน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     ใช้การเทียบบัญญัติไตรยางศ์ กำหนดร้อยละ  100  เท่ากับ 5 </a:t>
                  </a:r>
                  <a:r>
                    <a:rPr lang="th-TH" sz="2300" dirty="0" smtClean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คะแนน</a:t>
                  </a:r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3" name="สี่เหลี่ยมผืนผ้า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500" t="-2410" b="-5723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สี่เหลี่ยมผืนผ้า 4"/>
                <p:cNvSpPr/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100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5" name="สี่เหลี่ยมผืนผ้า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1447800" y="37013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1329905" y="3226713"/>
              <a:ext cx="119455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th-TH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การคำนวณ </a:t>
              </a:r>
              <a:r>
                <a:rPr lang="en-US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:</a:t>
              </a:r>
              <a:endParaRPr lang="en-US" sz="2200" dirty="0">
                <a:solidFill>
                  <a:schemeClr val="accent5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endParaRPr>
            </a:p>
          </p:txBody>
        </p:sp>
        <p:sp>
          <p:nvSpPr>
            <p:cNvPr id="23" name="สี่เหลี่ยมผืนผ้า 22"/>
            <p:cNvSpPr/>
            <p:nvPr/>
          </p:nvSpPr>
          <p:spPr>
            <a:xfrm>
              <a:off x="6042095" y="3701381"/>
              <a:ext cx="12731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100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สี่เหลี่ยมผืนผ้า 23"/>
                <p:cNvSpPr/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100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00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5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24" name="สี่เหลี่ยมผืนผ้า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สี่เหลี่ยมผืนผ้า 24"/>
            <p:cNvSpPr/>
            <p:nvPr/>
          </p:nvSpPr>
          <p:spPr>
            <a:xfrm>
              <a:off x="1447800" y="4544868"/>
              <a:ext cx="329769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   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6" name="สี่เหลี่ยมผืนผ้า 25"/>
            <p:cNvSpPr/>
            <p:nvPr/>
          </p:nvSpPr>
          <p:spPr>
            <a:xfrm>
              <a:off x="6042095" y="4544868"/>
              <a:ext cx="136608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5.00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11386"/>
              </p:ext>
            </p:extLst>
          </p:nvPr>
        </p:nvGraphicFramePr>
        <p:xfrm>
          <a:off x="1253461" y="5780944"/>
          <a:ext cx="7078213" cy="1021846"/>
        </p:xfrm>
        <a:graphic>
          <a:graphicData uri="http://schemas.openxmlformats.org/drawingml/2006/table">
            <a:tbl>
              <a:tblPr/>
              <a:tblGrid>
                <a:gridCol w="1155584"/>
                <a:gridCol w="1892618"/>
                <a:gridCol w="1703705"/>
                <a:gridCol w="1289589"/>
                <a:gridCol w="1036717"/>
              </a:tblGrid>
              <a:tr h="44742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2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 </a:t>
                      </a:r>
                      <a:r>
                        <a:rPr lang="th-TH" sz="22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253460" y="4876800"/>
            <a:ext cx="70782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2300" b="1" dirty="0" smtClean="0">
                <a:solidFill>
                  <a:schemeClr val="accent5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พิจารณาจาก</a:t>
            </a:r>
            <a:endParaRPr lang="en-US" sz="2300" dirty="0">
              <a:solidFill>
                <a:schemeClr val="accent5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sz="23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</a:t>
            </a:r>
            <a:r>
              <a:rPr lang="th-TH" sz="23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รายงานผลการเข้ารับการฝึกอบรม พัฒนา ทั้งในและนอกสถานที่</a:t>
            </a:r>
            <a:endParaRPr lang="en-US" sz="23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75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รูปภาพ 1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406"/>
            <a:ext cx="3962400" cy="1924594"/>
          </a:xfrm>
          <a:prstGeom prst="rect">
            <a:avLst/>
          </a:prstGeom>
        </p:spPr>
      </p:pic>
      <p:grpSp>
        <p:nvGrpSpPr>
          <p:cNvPr id="4" name="Group 98"/>
          <p:cNvGrpSpPr/>
          <p:nvPr/>
        </p:nvGrpSpPr>
        <p:grpSpPr>
          <a:xfrm>
            <a:off x="422564" y="152400"/>
            <a:ext cx="8467752" cy="1061440"/>
            <a:chOff x="205963" y="1259422"/>
            <a:chExt cx="6587596" cy="705986"/>
          </a:xfrm>
        </p:grpSpPr>
        <p:sp>
          <p:nvSpPr>
            <p:cNvPr id="5" name="TextBox 99"/>
            <p:cNvSpPr txBox="1"/>
            <p:nvPr/>
          </p:nvSpPr>
          <p:spPr>
            <a:xfrm>
              <a:off x="2032470" y="1344016"/>
              <a:ext cx="2094109" cy="317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500" b="1" dirty="0" smtClean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lang="en-US" sz="25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6" name="Group 100"/>
            <p:cNvGrpSpPr/>
            <p:nvPr/>
          </p:nvGrpSpPr>
          <p:grpSpPr>
            <a:xfrm>
              <a:off x="205963" y="1259422"/>
              <a:ext cx="6587596" cy="705986"/>
              <a:chOff x="205963" y="1259422"/>
              <a:chExt cx="6587596" cy="705986"/>
            </a:xfrm>
          </p:grpSpPr>
          <p:sp>
            <p:nvSpPr>
              <p:cNvPr id="8" name="Rounded Rectangle 102"/>
              <p:cNvSpPr/>
              <p:nvPr/>
            </p:nvSpPr>
            <p:spPr>
              <a:xfrm>
                <a:off x="344039" y="1259422"/>
                <a:ext cx="6449520" cy="70598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Oval 103"/>
              <p:cNvSpPr/>
              <p:nvPr/>
            </p:nvSpPr>
            <p:spPr>
              <a:xfrm>
                <a:off x="205963" y="1460468"/>
                <a:ext cx="377228" cy="302210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6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101"/>
            <p:cNvSpPr/>
            <p:nvPr/>
          </p:nvSpPr>
          <p:spPr>
            <a:xfrm>
              <a:off x="717283" y="1610889"/>
              <a:ext cx="5621544" cy="317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500" b="1" dirty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ระดับความพึง</a:t>
              </a:r>
              <a:r>
                <a:rPr lang="th-TH" sz="2500" b="1" dirty="0" smtClean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พอใจของผู้ใช้สารสนเทศของหน่วยงาน</a:t>
              </a:r>
              <a:endParaRPr lang="en-US" sz="2500" b="1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0" name="สี่เหลี่ยมผืนผ้า 9"/>
          <p:cNvSpPr/>
          <p:nvPr/>
        </p:nvSpPr>
        <p:spPr>
          <a:xfrm>
            <a:off x="879337" y="1290039"/>
            <a:ext cx="76269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400" b="1" dirty="0">
                <a:solidFill>
                  <a:schemeClr val="accent6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เกณฑ์การให้คะแนน</a:t>
            </a:r>
            <a:endParaRPr lang="en-US" sz="2400" dirty="0">
              <a:solidFill>
                <a:schemeClr val="accent6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15000"/>
              </a:lnSpc>
            </a:pP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ใช้ค่าเฉลี่ยของผลการประเมินความพึงพอใจภาพรวมของผู้ใช้สารสนเทศ (คะแนนเต็ม 5)</a:t>
            </a:r>
            <a:endParaRPr lang="en-US" sz="2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37254"/>
              </p:ext>
            </p:extLst>
          </p:nvPr>
        </p:nvGraphicFramePr>
        <p:xfrm>
          <a:off x="1066800" y="2666614"/>
          <a:ext cx="7086600" cy="2250186"/>
        </p:xfrm>
        <a:graphic>
          <a:graphicData uri="http://schemas.openxmlformats.org/drawingml/2006/table">
            <a:tbl>
              <a:tblPr firstRow="1" firstCol="1" bandRow="1"/>
              <a:tblGrid>
                <a:gridCol w="552909"/>
                <a:gridCol w="4738688"/>
                <a:gridCol w="1795003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ข้อมูลพื้นฐาน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ความพึงพอใจโดยรวมที่มีต่อการใช้บริการเว็บไซต์สำนักส่งเสริมวิชาการและงานทะเบียน (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http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://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apr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nsru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th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/ )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3.87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ความพึงพอใจโดยรวมที่มีต่อการใช้บริการเว็บไซต์</a:t>
                      </a:r>
                      <a:b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ห้องทะเบียนและประมวลผล (</a:t>
                      </a: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http</a:t>
                      </a: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://</a:t>
                      </a: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regis</a:t>
                      </a: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nsru</a:t>
                      </a: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</a:t>
                      </a: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th</a:t>
                      </a: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/)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3.89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ค่าเฉลี่ยของคะแนนประเมิน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3.88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สี่เหลี่ยมผืนผ้า 12"/>
          <p:cNvSpPr/>
          <p:nvPr/>
        </p:nvSpPr>
        <p:spPr>
          <a:xfrm>
            <a:off x="936180" y="2133214"/>
            <a:ext cx="1654620" cy="494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400" b="1" dirty="0" smtClean="0">
                <a:solidFill>
                  <a:schemeClr val="accent6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ผลการดำเนินงาน</a:t>
            </a:r>
            <a:endParaRPr lang="en-US" sz="2400" dirty="0">
              <a:solidFill>
                <a:schemeClr val="accent6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45088"/>
              </p:ext>
            </p:extLst>
          </p:nvPr>
        </p:nvGraphicFramePr>
        <p:xfrm>
          <a:off x="755795" y="5105400"/>
          <a:ext cx="7550005" cy="960755"/>
        </p:xfrm>
        <a:graphic>
          <a:graphicData uri="http://schemas.openxmlformats.org/drawingml/2006/table">
            <a:tbl>
              <a:tblPr/>
              <a:tblGrid>
                <a:gridCol w="1155584"/>
                <a:gridCol w="1981518"/>
                <a:gridCol w="1703705"/>
                <a:gridCol w="1489998"/>
                <a:gridCol w="1219200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</a:t>
                      </a: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3.88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3.88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3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4350" y="304800"/>
            <a:ext cx="8172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ผลการประเมินตนเอง ประจำปีการศึกษา </a:t>
            </a:r>
            <a:r>
              <a:rPr lang="th-TH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2559</a:t>
            </a:r>
            <a:endParaRPr lang="th-TH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37203"/>
              </p:ext>
            </p:extLst>
          </p:nvPr>
        </p:nvGraphicFramePr>
        <p:xfrm>
          <a:off x="381000" y="1295400"/>
          <a:ext cx="8349335" cy="45831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58900"/>
                <a:gridCol w="1781929"/>
                <a:gridCol w="634166"/>
                <a:gridCol w="1195387"/>
                <a:gridCol w="1251703"/>
                <a:gridCol w="1089025"/>
                <a:gridCol w="1038225"/>
              </a:tblGrid>
              <a:tr h="313433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ตัวบ่งชี้คุณภาพ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บรรลุเป้าหมาย</a:t>
                      </a: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บรรลุ</a:t>
                      </a: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ไม่บรรลุ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51422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ตัวตั้ง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ผลลัพธ์</a:t>
                      </a:r>
                      <a:endParaRPr kumimoji="0" lang="en-US" altLang="th-TH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หรือสัดส่วน)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60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ตัวหาร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ตัวบ่งชี้ที่ 5.1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ข้อ (4 คะแนน)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ข้อ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1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64)</a:t>
                      </a:r>
                      <a:endParaRPr kumimoji="0" lang="th-TH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74.36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4.65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2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3.51 คะแนน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3.72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3.72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12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3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80)</a:t>
                      </a:r>
                      <a:endParaRPr kumimoji="0" lang="th-TH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5191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4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80)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5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3.51 คะแนน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3.88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3.88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</a:tr>
              <a:tr h="427705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ตัวบ่งชี้เพิ่มเติมของสำนัก (22.25/5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4.45) , ตัวบ่งชี้หลัก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5.00)</a:t>
                      </a:r>
                      <a:endParaRPr kumimoji="0" lang="en-US" alt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</a:tr>
            </a:tbl>
          </a:graphicData>
        </a:graphic>
      </p:graphicFrame>
      <p:grpSp>
        <p:nvGrpSpPr>
          <p:cNvPr id="8" name="Group 8"/>
          <p:cNvGrpSpPr/>
          <p:nvPr/>
        </p:nvGrpSpPr>
        <p:grpSpPr>
          <a:xfrm>
            <a:off x="152400" y="233723"/>
            <a:ext cx="8196511" cy="825723"/>
            <a:chOff x="205963" y="1259422"/>
            <a:chExt cx="6570433" cy="662813"/>
          </a:xfrm>
        </p:grpSpPr>
        <p:sp>
          <p:nvSpPr>
            <p:cNvPr id="10" name="Rounded Rectangle 10"/>
            <p:cNvSpPr/>
            <p:nvPr/>
          </p:nvSpPr>
          <p:spPr>
            <a:xfrm>
              <a:off x="344039" y="1259422"/>
              <a:ext cx="6432357" cy="66281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1" name="Oval 11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1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9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467544" y="2286000"/>
            <a:ext cx="8332092" cy="26670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ขอขอบคุณ</a:t>
            </a:r>
            <a: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200" b="1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คณะกรรมการประเมินคุณภาพการศึกษาภายใน</a:t>
            </a:r>
            <a:endParaRPr lang="th-TH" sz="4000" b="1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259632" y="884006"/>
            <a:ext cx="6696744" cy="277359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9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estyle Script" panose="030804020302050B0404" pitchFamily="66" charset="0"/>
              </a:rPr>
              <a:t>The End</a:t>
            </a:r>
            <a:endParaRPr lang="th-TH" sz="9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รูปภาพ 4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pic>
        <p:nvPicPr>
          <p:cNvPr id="51" name="รูปภาพ 50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  <p:grpSp>
        <p:nvGrpSpPr>
          <p:cNvPr id="3" name="กลุ่ม 2"/>
          <p:cNvGrpSpPr/>
          <p:nvPr/>
        </p:nvGrpSpPr>
        <p:grpSpPr>
          <a:xfrm>
            <a:off x="695833" y="457200"/>
            <a:ext cx="6570433" cy="1107996"/>
            <a:chOff x="695833" y="457200"/>
            <a:chExt cx="6570433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914400" y="457200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ปรัชญา</a:t>
              </a:r>
              <a:endParaRPr 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95833" y="682474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778916" y="1752600"/>
            <a:ext cx="69172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000" b="1" dirty="0" smtClean="0">
                <a:ln w="0"/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ส่งเสริมวิชาการ    รักษามาตรฐาน   บริการด้วยน้ำใจ</a:t>
            </a:r>
            <a:endParaRPr lang="en-US" sz="5000" b="1" dirty="0" smtClean="0">
              <a:ln w="0"/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2400" y="4772561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สำนักส่งเสริมวิชาการและงานทะเบียน เป็นองค์กรที่ทันสมัย </a:t>
            </a:r>
          </a:p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ให้บริการถูกต้อง รวดเร็ว</a:t>
            </a:r>
            <a:endParaRPr lang="en-US" sz="4000" b="1" dirty="0" smtClean="0">
              <a:solidFill>
                <a:schemeClr val="accent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695833" y="3581400"/>
            <a:ext cx="6593861" cy="1107996"/>
            <a:chOff x="695833" y="3692604"/>
            <a:chExt cx="6593861" cy="1107996"/>
          </a:xfrm>
        </p:grpSpPr>
        <p:grpSp>
          <p:nvGrpSpPr>
            <p:cNvPr id="83" name="Group 82"/>
            <p:cNvGrpSpPr/>
            <p:nvPr/>
          </p:nvGrpSpPr>
          <p:grpSpPr>
            <a:xfrm>
              <a:off x="695833" y="3810000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7"/>
            <p:cNvSpPr txBox="1"/>
            <p:nvPr/>
          </p:nvSpPr>
          <p:spPr>
            <a:xfrm>
              <a:off x="1022351" y="3692604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วิสัยทัศน์</a:t>
              </a:r>
              <a:endPara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695833" y="685800"/>
            <a:ext cx="6570433" cy="1107996"/>
            <a:chOff x="695833" y="838200"/>
            <a:chExt cx="6570433" cy="1107996"/>
          </a:xfrm>
        </p:grpSpPr>
        <p:sp>
          <p:nvSpPr>
            <p:cNvPr id="58" name="TextBox 57"/>
            <p:cNvSpPr txBox="1"/>
            <p:nvPr/>
          </p:nvSpPr>
          <p:spPr>
            <a:xfrm>
              <a:off x="884447" y="838200"/>
              <a:ext cx="24683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5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pattFill prst="dkDnDiag">
                    <a:fgClr>
                      <a:srgbClr val="FFFFFF"/>
                    </a:fgClr>
                    <a:bgClr>
                      <a:schemeClr val="bg1"/>
                    </a:bgClr>
                  </a:patt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พันธกิจ</a:t>
              </a:r>
              <a:endParaRPr lang="en-US" sz="6500" b="1" dirty="0">
                <a:ln w="6600">
                  <a:solidFill>
                    <a:schemeClr val="accent2"/>
                  </a:solidFill>
                  <a:prstDash val="solid"/>
                </a:ln>
                <a:pattFill prst="dkDnDiag">
                  <a:fgClr>
                    <a:srgbClr val="FFFFFF"/>
                  </a:fgClr>
                  <a:bgClr>
                    <a:schemeClr val="bg1"/>
                  </a:bgClr>
                </a:pattFill>
                <a:effectLst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95833" y="965917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87" name="รูปภาพ 8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grpSp>
        <p:nvGrpSpPr>
          <p:cNvPr id="5" name="กลุ่ม 4"/>
          <p:cNvGrpSpPr/>
          <p:nvPr/>
        </p:nvGrpSpPr>
        <p:grpSpPr>
          <a:xfrm>
            <a:off x="1371599" y="2057400"/>
            <a:ext cx="7239001" cy="2259925"/>
            <a:chOff x="1371599" y="2181761"/>
            <a:chExt cx="7365683" cy="2259925"/>
          </a:xfrm>
        </p:grpSpPr>
        <p:sp>
          <p:nvSpPr>
            <p:cNvPr id="66" name="Oval 61"/>
            <p:cNvSpPr/>
            <p:nvPr/>
          </p:nvSpPr>
          <p:spPr>
            <a:xfrm>
              <a:off x="1371599" y="2501019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6" y="2181761"/>
              <a:ext cx="7138436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ส่งเสริมการจัดการศึกษาทั้งในระดับปริญญาตรี  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และบัณฑิตศึกษา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9" name="Oval 61"/>
            <p:cNvSpPr/>
            <p:nvPr/>
          </p:nvSpPr>
          <p:spPr>
            <a:xfrm>
              <a:off x="1371600" y="3970905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7" y="3733800"/>
              <a:ext cx="533535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พัฒนาระบบงานให้บริการวิชาการ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88" name="รูปภาพ 8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51422" y="2092910"/>
            <a:ext cx="69437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สรุปผลการดำเนินงาน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ประกันคุณภาพการศึกษาภายใน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ประจำปีการศึกษา 2559</a:t>
            </a:r>
            <a:endParaRPr lang="en-US" sz="5500" b="1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09600" y="1676400"/>
            <a:ext cx="7032865" cy="3547343"/>
          </a:xfrm>
          <a:prstGeom prst="roundRect">
            <a:avLst>
              <a:gd name="adj" fmla="val 40104"/>
            </a:avLst>
          </a:prstGeom>
          <a:noFill/>
          <a:ln>
            <a:gradFill flip="none" rotWithShape="1">
              <a:gsLst>
                <a:gs pos="0">
                  <a:schemeClr val="tx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48300" y="3089852"/>
            <a:ext cx="377228" cy="373493"/>
          </a:xfrm>
          <a:prstGeom prst="ellipse">
            <a:avLst/>
          </a:prstGeom>
          <a:gradFill flip="none" rotWithShape="1">
            <a:gsLst>
              <a:gs pos="75000">
                <a:schemeClr val="tx2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601" y="381000"/>
            <a:ext cx="7104372" cy="1116554"/>
            <a:chOff x="205963" y="1255857"/>
            <a:chExt cx="7018139" cy="943377"/>
          </a:xfrm>
        </p:grpSpPr>
        <p:sp>
          <p:nvSpPr>
            <p:cNvPr id="8" name="TextBox 7"/>
            <p:cNvSpPr txBox="1"/>
            <p:nvPr/>
          </p:nvSpPr>
          <p:spPr>
            <a:xfrm>
              <a:off x="179613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5963" y="1259422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532563" y="1491348"/>
              <a:ext cx="66915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0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9600" y="1685792"/>
            <a:ext cx="6782651" cy="866448"/>
            <a:chOff x="205963" y="1255857"/>
            <a:chExt cx="6782651" cy="866448"/>
          </a:xfrm>
        </p:grpSpPr>
        <p:sp>
          <p:nvSpPr>
            <p:cNvPr id="58" name="TextBox 57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05963" y="1259422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00730" y="1578933"/>
              <a:ext cx="648788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9600" y="2667000"/>
            <a:ext cx="6570433" cy="873718"/>
            <a:chOff x="205963" y="1255857"/>
            <a:chExt cx="6570433" cy="873718"/>
          </a:xfrm>
        </p:grpSpPr>
        <p:sp>
          <p:nvSpPr>
            <p:cNvPr id="70" name="TextBox 6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2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598723" y="1625383"/>
              <a:ext cx="60016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</a:t>
              </a:r>
              <a:r>
                <a:rPr lang="th-TH" sz="20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พึงพอใจการให้บริการในภาพรวม</a:t>
              </a:r>
              <a:endParaRPr lang="en-US" sz="20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09600" y="3657600"/>
            <a:ext cx="6739934" cy="867901"/>
            <a:chOff x="205963" y="1255857"/>
            <a:chExt cx="6739934" cy="867901"/>
          </a:xfrm>
        </p:grpSpPr>
        <p:sp>
          <p:nvSpPr>
            <p:cNvPr id="82" name="TextBox 81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lang="en-US" sz="22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598722" y="1625383"/>
              <a:ext cx="6347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0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09600" y="4624802"/>
            <a:ext cx="6725672" cy="861598"/>
            <a:chOff x="205963" y="1255857"/>
            <a:chExt cx="6725672" cy="861598"/>
          </a:xfrm>
        </p:grpSpPr>
        <p:sp>
          <p:nvSpPr>
            <p:cNvPr id="100" name="TextBox 9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4</a:t>
              </a:r>
              <a:endParaRPr lang="en-US" sz="2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598722" y="1610889"/>
              <a:ext cx="6332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</a:t>
              </a:r>
              <a:r>
                <a:rPr lang="th-TH" sz="20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ละของบุคลากรที่ได้รับการพัฒนา</a:t>
              </a:r>
              <a:endParaRPr 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" name="กลุ่ม 1"/>
          <p:cNvGrpSpPr/>
          <p:nvPr/>
        </p:nvGrpSpPr>
        <p:grpSpPr>
          <a:xfrm>
            <a:off x="7372017" y="381000"/>
            <a:ext cx="1543384" cy="6019800"/>
            <a:chOff x="7372017" y="533400"/>
            <a:chExt cx="1543384" cy="6388177"/>
          </a:xfrm>
        </p:grpSpPr>
        <p:grpSp>
          <p:nvGrpSpPr>
            <p:cNvPr id="14" name="Group 13"/>
            <p:cNvGrpSpPr/>
            <p:nvPr/>
          </p:nvGrpSpPr>
          <p:grpSpPr>
            <a:xfrm>
              <a:off x="7372293" y="533400"/>
              <a:ext cx="1543108" cy="5523080"/>
              <a:chOff x="6034506" y="660368"/>
              <a:chExt cx="1800678" cy="6905200"/>
            </a:xfrm>
            <a:scene3d>
              <a:camera prst="orthographicFront"/>
              <a:lightRig rig="threePt" dir="t"/>
            </a:scene3d>
          </p:grpSpPr>
          <p:sp>
            <p:nvSpPr>
              <p:cNvPr id="21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2">
                      <a:lumMod val="75000"/>
                    </a:schemeClr>
                  </a:gs>
                  <a:gs pos="0">
                    <a:schemeClr val="accent2"/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/>
                  </a:gs>
                  <a:gs pos="100000">
                    <a:schemeClr val="tx2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5"/>
              <p:cNvSpPr/>
              <p:nvPr/>
            </p:nvSpPr>
            <p:spPr>
              <a:xfrm rot="5400000">
                <a:off x="6225169" y="4496805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5"/>
              <p:cNvSpPr/>
              <p:nvPr/>
            </p:nvSpPr>
            <p:spPr>
              <a:xfrm flipV="1">
                <a:off x="6213670" y="5773350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5"/>
            <p:cNvSpPr/>
            <p:nvPr/>
          </p:nvSpPr>
          <p:spPr>
            <a:xfrm rot="5400000">
              <a:off x="7568934" y="5582635"/>
              <a:ext cx="1142025" cy="1535859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362 w 2069164"/>
                <a:gd name="connsiteY0" fmla="*/ 3 h 2561350"/>
                <a:gd name="connsiteX1" fmla="*/ 1242675 w 2069164"/>
                <a:gd name="connsiteY1" fmla="*/ 286050 h 2561350"/>
                <a:gd name="connsiteX2" fmla="*/ 1220539 w 2069164"/>
                <a:gd name="connsiteY2" fmla="*/ 389002 h 2561350"/>
                <a:gd name="connsiteX3" fmla="*/ 1959393 w 2069164"/>
                <a:gd name="connsiteY3" fmla="*/ 361648 h 2561350"/>
                <a:gd name="connsiteX4" fmla="*/ 2067156 w 2069164"/>
                <a:gd name="connsiteY4" fmla="*/ 961234 h 2561350"/>
                <a:gd name="connsiteX5" fmla="*/ 1880648 w 2069164"/>
                <a:gd name="connsiteY5" fmla="*/ 1030865 h 2561350"/>
                <a:gd name="connsiteX6" fmla="*/ 1846973 w 2069164"/>
                <a:gd name="connsiteY6" fmla="*/ 1535481 h 2561350"/>
                <a:gd name="connsiteX7" fmla="*/ 2064670 w 2069164"/>
                <a:gd name="connsiteY7" fmla="*/ 1597847 h 2561350"/>
                <a:gd name="connsiteX8" fmla="*/ 1951933 w 2069164"/>
                <a:gd name="connsiteY8" fmla="*/ 2180265 h 2561350"/>
                <a:gd name="connsiteX9" fmla="*/ 1222802 w 2069164"/>
                <a:gd name="connsiteY9" fmla="*/ 2167002 h 2561350"/>
                <a:gd name="connsiteX10" fmla="*/ 1242675 w 2069164"/>
                <a:gd name="connsiteY10" fmla="*/ 2275300 h 2561350"/>
                <a:gd name="connsiteX11" fmla="*/ 792619 w 2069164"/>
                <a:gd name="connsiteY11" fmla="*/ 2277680 h 2561350"/>
                <a:gd name="connsiteX12" fmla="*/ 822552 w 2069164"/>
                <a:gd name="connsiteY12" fmla="*/ 2167002 h 2561350"/>
                <a:gd name="connsiteX13" fmla="*/ 129627 w 2069164"/>
                <a:gd name="connsiteY13" fmla="*/ 2200159 h 2561350"/>
                <a:gd name="connsiteX14" fmla="*/ 650 w 2069164"/>
                <a:gd name="connsiteY14" fmla="*/ 1657531 h 2561350"/>
                <a:gd name="connsiteX15" fmla="*/ 258083 w 2069164"/>
                <a:gd name="connsiteY15" fmla="*/ 1557347 h 2561350"/>
                <a:gd name="connsiteX16" fmla="*/ 270377 w 2069164"/>
                <a:gd name="connsiteY16" fmla="*/ 1028015 h 2561350"/>
                <a:gd name="connsiteX17" fmla="*/ 29715 w 2069164"/>
                <a:gd name="connsiteY17" fmla="*/ 1005469 h 2561350"/>
                <a:gd name="connsiteX18" fmla="*/ 109733 w 2069164"/>
                <a:gd name="connsiteY18" fmla="*/ 382371 h 2561350"/>
                <a:gd name="connsiteX19" fmla="*/ 827523 w 2069164"/>
                <a:gd name="connsiteY19" fmla="*/ 389002 h 2561350"/>
                <a:gd name="connsiteX20" fmla="*/ 792619 w 2069164"/>
                <a:gd name="connsiteY20" fmla="*/ 283670 h 2561350"/>
                <a:gd name="connsiteX21" fmla="*/ 1028362 w 206916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64020 w 2066875"/>
                <a:gd name="connsiteY7" fmla="*/ 1597847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952"/>
                <a:gd name="connsiteY0" fmla="*/ 3 h 2561350"/>
                <a:gd name="connsiteX1" fmla="*/ 1242025 w 2066952"/>
                <a:gd name="connsiteY1" fmla="*/ 286050 h 2561350"/>
                <a:gd name="connsiteX2" fmla="*/ 1219889 w 2066952"/>
                <a:gd name="connsiteY2" fmla="*/ 389002 h 2561350"/>
                <a:gd name="connsiteX3" fmla="*/ 1963063 w 2066952"/>
                <a:gd name="connsiteY3" fmla="*/ 357327 h 2561350"/>
                <a:gd name="connsiteX4" fmla="*/ 2066506 w 2066952"/>
                <a:gd name="connsiteY4" fmla="*/ 961234 h 2561350"/>
                <a:gd name="connsiteX5" fmla="*/ 1862717 w 2066952"/>
                <a:gd name="connsiteY5" fmla="*/ 1056790 h 2561350"/>
                <a:gd name="connsiteX6" fmla="*/ 1824721 w 2066952"/>
                <a:gd name="connsiteY6" fmla="*/ 1531159 h 2561350"/>
                <a:gd name="connsiteX7" fmla="*/ 2042416 w 2066952"/>
                <a:gd name="connsiteY7" fmla="*/ 1619452 h 2561350"/>
                <a:gd name="connsiteX8" fmla="*/ 1951283 w 2066952"/>
                <a:gd name="connsiteY8" fmla="*/ 2180265 h 2561350"/>
                <a:gd name="connsiteX9" fmla="*/ 1222152 w 2066952"/>
                <a:gd name="connsiteY9" fmla="*/ 2167002 h 2561350"/>
                <a:gd name="connsiteX10" fmla="*/ 1242025 w 2066952"/>
                <a:gd name="connsiteY10" fmla="*/ 2275300 h 2561350"/>
                <a:gd name="connsiteX11" fmla="*/ 791969 w 2066952"/>
                <a:gd name="connsiteY11" fmla="*/ 2277680 h 2561350"/>
                <a:gd name="connsiteX12" fmla="*/ 821902 w 2066952"/>
                <a:gd name="connsiteY12" fmla="*/ 2167002 h 2561350"/>
                <a:gd name="connsiteX13" fmla="*/ 128977 w 2066952"/>
                <a:gd name="connsiteY13" fmla="*/ 2200159 h 2561350"/>
                <a:gd name="connsiteX14" fmla="*/ 0 w 2066952"/>
                <a:gd name="connsiteY14" fmla="*/ 1657531 h 2561350"/>
                <a:gd name="connsiteX15" fmla="*/ 257433 w 2066952"/>
                <a:gd name="connsiteY15" fmla="*/ 1557347 h 2561350"/>
                <a:gd name="connsiteX16" fmla="*/ 239483 w 2066952"/>
                <a:gd name="connsiteY16" fmla="*/ 1049619 h 2561350"/>
                <a:gd name="connsiteX17" fmla="*/ 29065 w 2066952"/>
                <a:gd name="connsiteY17" fmla="*/ 1005469 h 2561350"/>
                <a:gd name="connsiteX18" fmla="*/ 100444 w 2066952"/>
                <a:gd name="connsiteY18" fmla="*/ 369408 h 2561350"/>
                <a:gd name="connsiteX19" fmla="*/ 826873 w 2066952"/>
                <a:gd name="connsiteY19" fmla="*/ 389002 h 2561350"/>
                <a:gd name="connsiteX20" fmla="*/ 791969 w 2066952"/>
                <a:gd name="connsiteY20" fmla="*/ 283670 h 2561350"/>
                <a:gd name="connsiteX21" fmla="*/ 1027712 w 2066952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6650"/>
                <a:gd name="connsiteY0" fmla="*/ 3 h 2561350"/>
                <a:gd name="connsiteX1" fmla="*/ 1242025 w 2066650"/>
                <a:gd name="connsiteY1" fmla="*/ 286050 h 2561350"/>
                <a:gd name="connsiteX2" fmla="*/ 1219889 w 2066650"/>
                <a:gd name="connsiteY2" fmla="*/ 389002 h 2561350"/>
                <a:gd name="connsiteX3" fmla="*/ 1967384 w 2066650"/>
                <a:gd name="connsiteY3" fmla="*/ 344364 h 2561350"/>
                <a:gd name="connsiteX4" fmla="*/ 2066506 w 2066650"/>
                <a:gd name="connsiteY4" fmla="*/ 961234 h 2561350"/>
                <a:gd name="connsiteX5" fmla="*/ 1862717 w 2066650"/>
                <a:gd name="connsiteY5" fmla="*/ 1056790 h 2561350"/>
                <a:gd name="connsiteX6" fmla="*/ 1824721 w 2066650"/>
                <a:gd name="connsiteY6" fmla="*/ 1531159 h 2561350"/>
                <a:gd name="connsiteX7" fmla="*/ 2042416 w 2066650"/>
                <a:gd name="connsiteY7" fmla="*/ 1619452 h 2561350"/>
                <a:gd name="connsiteX8" fmla="*/ 1951283 w 2066650"/>
                <a:gd name="connsiteY8" fmla="*/ 2180265 h 2561350"/>
                <a:gd name="connsiteX9" fmla="*/ 1222152 w 2066650"/>
                <a:gd name="connsiteY9" fmla="*/ 2167002 h 2561350"/>
                <a:gd name="connsiteX10" fmla="*/ 1242025 w 2066650"/>
                <a:gd name="connsiteY10" fmla="*/ 2275300 h 2561350"/>
                <a:gd name="connsiteX11" fmla="*/ 791969 w 2066650"/>
                <a:gd name="connsiteY11" fmla="*/ 2277680 h 2561350"/>
                <a:gd name="connsiteX12" fmla="*/ 821902 w 2066650"/>
                <a:gd name="connsiteY12" fmla="*/ 2167002 h 2561350"/>
                <a:gd name="connsiteX13" fmla="*/ 128977 w 2066650"/>
                <a:gd name="connsiteY13" fmla="*/ 2200159 h 2561350"/>
                <a:gd name="connsiteX14" fmla="*/ 0 w 2066650"/>
                <a:gd name="connsiteY14" fmla="*/ 1657531 h 2561350"/>
                <a:gd name="connsiteX15" fmla="*/ 257433 w 2066650"/>
                <a:gd name="connsiteY15" fmla="*/ 1557347 h 2561350"/>
                <a:gd name="connsiteX16" fmla="*/ 239483 w 2066650"/>
                <a:gd name="connsiteY16" fmla="*/ 1049619 h 2561350"/>
                <a:gd name="connsiteX17" fmla="*/ 29065 w 2066650"/>
                <a:gd name="connsiteY17" fmla="*/ 1005469 h 2561350"/>
                <a:gd name="connsiteX18" fmla="*/ 100444 w 2066650"/>
                <a:gd name="connsiteY18" fmla="*/ 369408 h 2561350"/>
                <a:gd name="connsiteX19" fmla="*/ 826873 w 2066650"/>
                <a:gd name="connsiteY19" fmla="*/ 389002 h 2561350"/>
                <a:gd name="connsiteX20" fmla="*/ 791969 w 2066650"/>
                <a:gd name="connsiteY20" fmla="*/ 283670 h 2561350"/>
                <a:gd name="connsiteX21" fmla="*/ 1027712 w 2066650"/>
                <a:gd name="connsiteY21" fmla="*/ 3 h 2561350"/>
                <a:gd name="connsiteX0" fmla="*/ 1027712 w 2049409"/>
                <a:gd name="connsiteY0" fmla="*/ 3 h 2561350"/>
                <a:gd name="connsiteX1" fmla="*/ 1242025 w 2049409"/>
                <a:gd name="connsiteY1" fmla="*/ 286050 h 2561350"/>
                <a:gd name="connsiteX2" fmla="*/ 1219889 w 2049409"/>
                <a:gd name="connsiteY2" fmla="*/ 389002 h 2561350"/>
                <a:gd name="connsiteX3" fmla="*/ 1967384 w 2049409"/>
                <a:gd name="connsiteY3" fmla="*/ 344364 h 2561350"/>
                <a:gd name="connsiteX4" fmla="*/ 2049225 w 2049409"/>
                <a:gd name="connsiteY4" fmla="*/ 926667 h 2561350"/>
                <a:gd name="connsiteX5" fmla="*/ 1862717 w 2049409"/>
                <a:gd name="connsiteY5" fmla="*/ 1056790 h 2561350"/>
                <a:gd name="connsiteX6" fmla="*/ 1824721 w 2049409"/>
                <a:gd name="connsiteY6" fmla="*/ 1531159 h 2561350"/>
                <a:gd name="connsiteX7" fmla="*/ 2042416 w 2049409"/>
                <a:gd name="connsiteY7" fmla="*/ 1619452 h 2561350"/>
                <a:gd name="connsiteX8" fmla="*/ 1951283 w 2049409"/>
                <a:gd name="connsiteY8" fmla="*/ 2180265 h 2561350"/>
                <a:gd name="connsiteX9" fmla="*/ 1222152 w 2049409"/>
                <a:gd name="connsiteY9" fmla="*/ 2167002 h 2561350"/>
                <a:gd name="connsiteX10" fmla="*/ 1242025 w 2049409"/>
                <a:gd name="connsiteY10" fmla="*/ 2275300 h 2561350"/>
                <a:gd name="connsiteX11" fmla="*/ 791969 w 2049409"/>
                <a:gd name="connsiteY11" fmla="*/ 2277680 h 2561350"/>
                <a:gd name="connsiteX12" fmla="*/ 821902 w 2049409"/>
                <a:gd name="connsiteY12" fmla="*/ 2167002 h 2561350"/>
                <a:gd name="connsiteX13" fmla="*/ 128977 w 2049409"/>
                <a:gd name="connsiteY13" fmla="*/ 2200159 h 2561350"/>
                <a:gd name="connsiteX14" fmla="*/ 0 w 2049409"/>
                <a:gd name="connsiteY14" fmla="*/ 1657531 h 2561350"/>
                <a:gd name="connsiteX15" fmla="*/ 257433 w 2049409"/>
                <a:gd name="connsiteY15" fmla="*/ 1557347 h 2561350"/>
                <a:gd name="connsiteX16" fmla="*/ 239483 w 2049409"/>
                <a:gd name="connsiteY16" fmla="*/ 1049619 h 2561350"/>
                <a:gd name="connsiteX17" fmla="*/ 29065 w 2049409"/>
                <a:gd name="connsiteY17" fmla="*/ 1005469 h 2561350"/>
                <a:gd name="connsiteX18" fmla="*/ 100444 w 2049409"/>
                <a:gd name="connsiteY18" fmla="*/ 369408 h 2561350"/>
                <a:gd name="connsiteX19" fmla="*/ 826873 w 2049409"/>
                <a:gd name="connsiteY19" fmla="*/ 389002 h 2561350"/>
                <a:gd name="connsiteX20" fmla="*/ 791969 w 2049409"/>
                <a:gd name="connsiteY20" fmla="*/ 283670 h 2561350"/>
                <a:gd name="connsiteX21" fmla="*/ 1027712 w 2049409"/>
                <a:gd name="connsiteY21" fmla="*/ 3 h 2561350"/>
                <a:gd name="connsiteX0" fmla="*/ 1027712 w 2049338"/>
                <a:gd name="connsiteY0" fmla="*/ 3 h 2561350"/>
                <a:gd name="connsiteX1" fmla="*/ 1242025 w 2049338"/>
                <a:gd name="connsiteY1" fmla="*/ 286050 h 2561350"/>
                <a:gd name="connsiteX2" fmla="*/ 1219889 w 2049338"/>
                <a:gd name="connsiteY2" fmla="*/ 389002 h 2561350"/>
                <a:gd name="connsiteX3" fmla="*/ 1967384 w 2049338"/>
                <a:gd name="connsiteY3" fmla="*/ 344364 h 2561350"/>
                <a:gd name="connsiteX4" fmla="*/ 2049225 w 2049338"/>
                <a:gd name="connsiteY4" fmla="*/ 926667 h 2561350"/>
                <a:gd name="connsiteX5" fmla="*/ 1862717 w 2049338"/>
                <a:gd name="connsiteY5" fmla="*/ 1056790 h 2561350"/>
                <a:gd name="connsiteX6" fmla="*/ 1824721 w 2049338"/>
                <a:gd name="connsiteY6" fmla="*/ 1531159 h 2561350"/>
                <a:gd name="connsiteX7" fmla="*/ 2042416 w 2049338"/>
                <a:gd name="connsiteY7" fmla="*/ 1619452 h 2561350"/>
                <a:gd name="connsiteX8" fmla="*/ 1951283 w 2049338"/>
                <a:gd name="connsiteY8" fmla="*/ 2180265 h 2561350"/>
                <a:gd name="connsiteX9" fmla="*/ 1222152 w 2049338"/>
                <a:gd name="connsiteY9" fmla="*/ 2167002 h 2561350"/>
                <a:gd name="connsiteX10" fmla="*/ 1242025 w 2049338"/>
                <a:gd name="connsiteY10" fmla="*/ 2275300 h 2561350"/>
                <a:gd name="connsiteX11" fmla="*/ 791969 w 2049338"/>
                <a:gd name="connsiteY11" fmla="*/ 2277680 h 2561350"/>
                <a:gd name="connsiteX12" fmla="*/ 821902 w 2049338"/>
                <a:gd name="connsiteY12" fmla="*/ 2167002 h 2561350"/>
                <a:gd name="connsiteX13" fmla="*/ 128977 w 2049338"/>
                <a:gd name="connsiteY13" fmla="*/ 2200159 h 2561350"/>
                <a:gd name="connsiteX14" fmla="*/ 0 w 2049338"/>
                <a:gd name="connsiteY14" fmla="*/ 1657531 h 2561350"/>
                <a:gd name="connsiteX15" fmla="*/ 257433 w 2049338"/>
                <a:gd name="connsiteY15" fmla="*/ 1557347 h 2561350"/>
                <a:gd name="connsiteX16" fmla="*/ 239483 w 2049338"/>
                <a:gd name="connsiteY16" fmla="*/ 1049619 h 2561350"/>
                <a:gd name="connsiteX17" fmla="*/ 29065 w 2049338"/>
                <a:gd name="connsiteY17" fmla="*/ 1005469 h 2561350"/>
                <a:gd name="connsiteX18" fmla="*/ 100444 w 2049338"/>
                <a:gd name="connsiteY18" fmla="*/ 369408 h 2561350"/>
                <a:gd name="connsiteX19" fmla="*/ 826873 w 2049338"/>
                <a:gd name="connsiteY19" fmla="*/ 389002 h 2561350"/>
                <a:gd name="connsiteX20" fmla="*/ 791969 w 2049338"/>
                <a:gd name="connsiteY20" fmla="*/ 283670 h 2561350"/>
                <a:gd name="connsiteX21" fmla="*/ 1027712 w 2049338"/>
                <a:gd name="connsiteY21" fmla="*/ 3 h 2561350"/>
                <a:gd name="connsiteX0" fmla="*/ 1027712 w 2053522"/>
                <a:gd name="connsiteY0" fmla="*/ 3 h 2561350"/>
                <a:gd name="connsiteX1" fmla="*/ 1242025 w 2053522"/>
                <a:gd name="connsiteY1" fmla="*/ 286050 h 2561350"/>
                <a:gd name="connsiteX2" fmla="*/ 1219889 w 2053522"/>
                <a:gd name="connsiteY2" fmla="*/ 389002 h 2561350"/>
                <a:gd name="connsiteX3" fmla="*/ 1967384 w 2053522"/>
                <a:gd name="connsiteY3" fmla="*/ 344364 h 2561350"/>
                <a:gd name="connsiteX4" fmla="*/ 2049225 w 2053522"/>
                <a:gd name="connsiteY4" fmla="*/ 926667 h 2561350"/>
                <a:gd name="connsiteX5" fmla="*/ 1862717 w 2053522"/>
                <a:gd name="connsiteY5" fmla="*/ 1056790 h 2561350"/>
                <a:gd name="connsiteX6" fmla="*/ 1824721 w 2053522"/>
                <a:gd name="connsiteY6" fmla="*/ 1531159 h 2561350"/>
                <a:gd name="connsiteX7" fmla="*/ 2042416 w 2053522"/>
                <a:gd name="connsiteY7" fmla="*/ 1619452 h 2561350"/>
                <a:gd name="connsiteX8" fmla="*/ 1951283 w 2053522"/>
                <a:gd name="connsiteY8" fmla="*/ 2180265 h 2561350"/>
                <a:gd name="connsiteX9" fmla="*/ 1222152 w 2053522"/>
                <a:gd name="connsiteY9" fmla="*/ 2167002 h 2561350"/>
                <a:gd name="connsiteX10" fmla="*/ 1242025 w 2053522"/>
                <a:gd name="connsiteY10" fmla="*/ 2275300 h 2561350"/>
                <a:gd name="connsiteX11" fmla="*/ 791969 w 2053522"/>
                <a:gd name="connsiteY11" fmla="*/ 2277680 h 2561350"/>
                <a:gd name="connsiteX12" fmla="*/ 821902 w 2053522"/>
                <a:gd name="connsiteY12" fmla="*/ 2167002 h 2561350"/>
                <a:gd name="connsiteX13" fmla="*/ 128977 w 2053522"/>
                <a:gd name="connsiteY13" fmla="*/ 2200159 h 2561350"/>
                <a:gd name="connsiteX14" fmla="*/ 0 w 2053522"/>
                <a:gd name="connsiteY14" fmla="*/ 1657531 h 2561350"/>
                <a:gd name="connsiteX15" fmla="*/ 257433 w 2053522"/>
                <a:gd name="connsiteY15" fmla="*/ 1557347 h 2561350"/>
                <a:gd name="connsiteX16" fmla="*/ 239483 w 2053522"/>
                <a:gd name="connsiteY16" fmla="*/ 1049619 h 2561350"/>
                <a:gd name="connsiteX17" fmla="*/ 29065 w 2053522"/>
                <a:gd name="connsiteY17" fmla="*/ 1005469 h 2561350"/>
                <a:gd name="connsiteX18" fmla="*/ 100444 w 2053522"/>
                <a:gd name="connsiteY18" fmla="*/ 369408 h 2561350"/>
                <a:gd name="connsiteX19" fmla="*/ 826873 w 2053522"/>
                <a:gd name="connsiteY19" fmla="*/ 389002 h 2561350"/>
                <a:gd name="connsiteX20" fmla="*/ 791969 w 2053522"/>
                <a:gd name="connsiteY20" fmla="*/ 283670 h 2561350"/>
                <a:gd name="connsiteX21" fmla="*/ 1027712 w 2053522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6166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60129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40556" h="2561350">
                  <a:moveTo>
                    <a:pt x="1014747" y="3"/>
                  </a:moveTo>
                  <a:cubicBezTo>
                    <a:pt x="1183816" y="-691"/>
                    <a:pt x="1351799" y="120921"/>
                    <a:pt x="1229060" y="286050"/>
                  </a:cubicBezTo>
                  <a:cubicBezTo>
                    <a:pt x="1212950" y="315682"/>
                    <a:pt x="1201168" y="348101"/>
                    <a:pt x="1206924" y="389002"/>
                  </a:cubicBezTo>
                  <a:cubicBezTo>
                    <a:pt x="1211992" y="528261"/>
                    <a:pt x="1716654" y="452477"/>
                    <a:pt x="1954419" y="344364"/>
                  </a:cubicBezTo>
                  <a:cubicBezTo>
                    <a:pt x="1970498" y="474789"/>
                    <a:pt x="2061145" y="783619"/>
                    <a:pt x="2036260" y="926667"/>
                  </a:cubicBezTo>
                  <a:cubicBezTo>
                    <a:pt x="2027166" y="1024060"/>
                    <a:pt x="1970476" y="1153289"/>
                    <a:pt x="1849752" y="1060129"/>
                  </a:cubicBezTo>
                  <a:cubicBezTo>
                    <a:pt x="1475468" y="853624"/>
                    <a:pt x="1487545" y="1649324"/>
                    <a:pt x="1811756" y="1531159"/>
                  </a:cubicBezTo>
                  <a:cubicBezTo>
                    <a:pt x="1923754" y="1469515"/>
                    <a:pt x="1987209" y="1400411"/>
                    <a:pt x="2036129" y="1616113"/>
                  </a:cubicBezTo>
                  <a:cubicBezTo>
                    <a:pt x="2051136" y="1730790"/>
                    <a:pt x="1956393" y="2051666"/>
                    <a:pt x="1938318" y="2180265"/>
                  </a:cubicBezTo>
                  <a:cubicBezTo>
                    <a:pt x="1741694" y="2153739"/>
                    <a:pt x="1359392" y="2007849"/>
                    <a:pt x="1209187" y="2167002"/>
                  </a:cubicBezTo>
                  <a:cubicBezTo>
                    <a:pt x="1195706" y="2193452"/>
                    <a:pt x="1198508" y="2230274"/>
                    <a:pt x="1229060" y="2275300"/>
                  </a:cubicBezTo>
                  <a:cubicBezTo>
                    <a:pt x="1469566" y="2660267"/>
                    <a:pt x="567071" y="2652331"/>
                    <a:pt x="779004" y="2277680"/>
                  </a:cubicBezTo>
                  <a:cubicBezTo>
                    <a:pt x="817979" y="2223379"/>
                    <a:pt x="825787" y="2190096"/>
                    <a:pt x="808937" y="2167002"/>
                  </a:cubicBezTo>
                  <a:cubicBezTo>
                    <a:pt x="706169" y="2021111"/>
                    <a:pt x="364670" y="2147108"/>
                    <a:pt x="116012" y="2200159"/>
                  </a:cubicBezTo>
                  <a:cubicBezTo>
                    <a:pt x="57942" y="2073996"/>
                    <a:pt x="976" y="1794778"/>
                    <a:pt x="0" y="1657530"/>
                  </a:cubicBezTo>
                  <a:cubicBezTo>
                    <a:pt x="23569" y="1399547"/>
                    <a:pt x="142648" y="1475748"/>
                    <a:pt x="248790" y="1539671"/>
                  </a:cubicBezTo>
                  <a:cubicBezTo>
                    <a:pt x="563771" y="1555589"/>
                    <a:pt x="485163" y="925406"/>
                    <a:pt x="226518" y="1049619"/>
                  </a:cubicBezTo>
                  <a:cubicBezTo>
                    <a:pt x="150003" y="1086365"/>
                    <a:pt x="56561" y="1164379"/>
                    <a:pt x="16100" y="1005469"/>
                  </a:cubicBezTo>
                  <a:cubicBezTo>
                    <a:pt x="-32993" y="864734"/>
                    <a:pt x="47286" y="478570"/>
                    <a:pt x="87479" y="369408"/>
                  </a:cubicBezTo>
                  <a:cubicBezTo>
                    <a:pt x="483685" y="502036"/>
                    <a:pt x="775797" y="488473"/>
                    <a:pt x="813908" y="389002"/>
                  </a:cubicBezTo>
                  <a:cubicBezTo>
                    <a:pt x="824229" y="365427"/>
                    <a:pt x="814657" y="333342"/>
                    <a:pt x="779004" y="283670"/>
                  </a:cubicBezTo>
                  <a:cubicBezTo>
                    <a:pt x="673038" y="96344"/>
                    <a:pt x="845678" y="698"/>
                    <a:pt x="1014747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98"/>
          <p:cNvGrpSpPr/>
          <p:nvPr/>
        </p:nvGrpSpPr>
        <p:grpSpPr>
          <a:xfrm>
            <a:off x="623862" y="5615402"/>
            <a:ext cx="6725672" cy="861598"/>
            <a:chOff x="205963" y="1255857"/>
            <a:chExt cx="6725672" cy="861598"/>
          </a:xfrm>
        </p:grpSpPr>
        <p:sp>
          <p:nvSpPr>
            <p:cNvPr id="44" name="TextBox 9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45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47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48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6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101"/>
            <p:cNvSpPr/>
            <p:nvPr/>
          </p:nvSpPr>
          <p:spPr>
            <a:xfrm>
              <a:off x="598722" y="1610889"/>
              <a:ext cx="6332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ระดับความพึง</a:t>
              </a:r>
              <a:r>
                <a:rPr lang="th-TH" sz="2000" b="1" dirty="0" smtClean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พอใจของผู้ใช้สารสนเทศของหน่วยงาน</a:t>
              </a:r>
              <a:endParaRPr lang="en-US" sz="2000" b="1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pSp>
        <p:nvGrpSpPr>
          <p:cNvPr id="14" name="Group 6"/>
          <p:cNvGrpSpPr/>
          <p:nvPr/>
        </p:nvGrpSpPr>
        <p:grpSpPr>
          <a:xfrm>
            <a:off x="2286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2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00472"/>
              </p:ext>
            </p:extLst>
          </p:nvPr>
        </p:nvGraphicFramePr>
        <p:xfrm>
          <a:off x="290513" y="1447800"/>
          <a:ext cx="8624887" cy="4069006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41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พัฒนาแผนกลยุทธ์จากผลการวิเคราะห์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SWOT </a:t>
                      </a: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โดยเชื่อมโยงกับวิสัยทัศน์ของคณะและสอดคล้องกับวิสัยทัศน์ของคณะ สถาบัน รวมทั้งสอดคล้องกับกลุ่มสถาบันและเอกลักษณ์ของหน่วยงาน และพัฒนาไปสู่แผนกลยุทธ์ทางการเงินและแผนปฏิบัติการประจำปีตามกรอบเวลาเพื่อให้บรรลุตามตัวบ่งชี้และเป้าหมายของแผนกลยุทธ์และเสนอผู้บริหารระดับสถาบันเพื่อพิจารณาอนุมัติ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ตามแผนบริหารความเสี่ยงที่เป็นผลจากการวิเคราะห์และระบุปัจจัยเสี่ยงที่เกิดขึ้นจากปัจจัยภายนอก หรือปัจจัยที่ไม่สามารถควบคุมได้ที่ส่งผลต่อการดำเนินงานตามพันธกิจและให้ระดับความเสี่ยงลดลงจากเดิม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บริหารงานด้วยหลักธรรมาภิบาลอย่างครบถ้วนทั้ง 10 ประการ ที่อธิบายการดำเนินงานอย่างชัดเจน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5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"/>
          <p:cNvGrpSpPr/>
          <p:nvPr/>
        </p:nvGrpSpPr>
        <p:grpSpPr>
          <a:xfrm>
            <a:off x="1524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aphicFrame>
        <p:nvGraphicFramePr>
          <p:cNvPr id="2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9536"/>
              </p:ext>
            </p:extLst>
          </p:nvPr>
        </p:nvGraphicFramePr>
        <p:xfrm>
          <a:off x="290513" y="1371600"/>
          <a:ext cx="8624887" cy="4267200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59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ค้นหาแนวปฏิบัติที่ดีจากความรู้ทั้งที่มีอยู่ในตัวบุคคล ทักษะของผู้มีประสบการณ์ตรง และแหล่งเรียนรู้อื่น ๆ ตามประเด็นความรู้ อย่างน้อยครอบคลุมพันธกิจด้านการผลิตบัณฑิตและด้านการวิจัย จัดเก็บอย่างเป็นระบบโดยเผยแพร่ออกมาเป็นลายลักษณ์อักษรและนำมาปรับใช้ในการปฏิบัติงานจริง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การกำกับติดตามผลการดำเนินงานตามแผนการบริหารและแผนพัฒนาบุคลากรสายวิชาการและสายสนับสนุน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ด้านการประกันคุณภาพการศึกษาภายในตามระบบและกลไกที่เหมาะสมและสอดคล้องกับพันธกิจและพัฒนาการของคณะที่ได้ปรับให้การดำเนินงานด้านการประกันคุณภาพเป็นส่วนหนึ่งของการบริหารงานคณะตามปกติที่ประกอบด้วย การควบคุมคุณภาพ การตรวจสอบคุณภาพ และการประเมินคุณภาพ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รูปภาพ 19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7480"/>
            <a:ext cx="3657600" cy="1680519"/>
          </a:xfrm>
          <a:prstGeom prst="rect">
            <a:avLst/>
          </a:prstGeom>
        </p:spPr>
      </p:pic>
      <p:graphicFrame>
        <p:nvGraphicFramePr>
          <p:cNvPr id="1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75029"/>
              </p:ext>
            </p:extLst>
          </p:nvPr>
        </p:nvGraphicFramePr>
        <p:xfrm>
          <a:off x="962025" y="4678362"/>
          <a:ext cx="7426325" cy="9604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35352"/>
                <a:gridCol w="1584114"/>
                <a:gridCol w="1834411"/>
                <a:gridCol w="1482267"/>
                <a:gridCol w="1190181"/>
              </a:tblGrid>
              <a:tr h="5034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ตัวบ่งชี้ที่ 5.1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  <a:tr h="4569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+mj-cs"/>
                      </a:endParaRPr>
                    </a:p>
                  </a:txBody>
                  <a:tcPr marT="45600" marB="45600" anchor="ctr" horzOverflow="overflow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คะแนน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19113" y="533400"/>
            <a:ext cx="1004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จุดแข็ง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0563" y="993944"/>
            <a:ext cx="7996237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การวางนโยบาย และแนวทางในการปฏิบัติงานอย่างชัดเจน เป็นรูปธรรม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เปิด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โอกาสให้บุคลากรเข้ามามีส่วนร่วมในการกำหนดทิศทาง และวางแผนการดำเนินงาน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การมอบหมายงานตรงกับความสามารถของบุคลากร และส่งเสริมให้มีการดำเนินงานเป็นทีม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28248" y="2494131"/>
            <a:ext cx="1529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18369" y="2995089"/>
            <a:ext cx="8174111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ควรมีการกำกับติดตามการดำเนินงานอย่างเป็นรูปธรรม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ควรเพิ่มเติมความรู้ความเข้าใจด้านการประกันคุณภาพการศึกษาภายในแก่บุคลากรทุกคนให้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เกิดความเข้าใจในการดำเนินงานที่ถูกต้อง</a:t>
            </a: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6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0"/>
            <a:ext cx="4572000" cy="2100649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31372" y="1949021"/>
            <a:ext cx="7432455" cy="3260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และสูตรการคำนวณ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th-TH" sz="2400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จำนวน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ผู้รับบริการที่ได้รับบริการตามรอบระยะเวลามาตรฐาน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x 100</a:t>
            </a:r>
          </a:p>
          <a:p>
            <a:r>
              <a:rPr lang="th-TH" sz="2400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จำนวน</a:t>
            </a:r>
            <a:r>
              <a:rPr lang="th-TH" sz="2400" dirty="0">
                <a:ea typeface="Calibri" panose="020F0502020204030204" pitchFamily="34" charset="0"/>
                <a:cs typeface="TH SarabunPSK" panose="020B0500040200020003" pitchFamily="34" charset="-34"/>
              </a:rPr>
              <a:t>ผู้รับบริการทั้งหมดที่ได้รับบริการ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การให้คะแนน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ใช้การเทียบบัญญัติไตรยางศ์ กำหนดร้อยละ  80  เท่ากับ 5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</a:t>
            </a:r>
          </a:p>
        </p:txBody>
      </p:sp>
      <p:grpSp>
        <p:nvGrpSpPr>
          <p:cNvPr id="14" name="Group 56"/>
          <p:cNvGrpSpPr/>
          <p:nvPr/>
        </p:nvGrpSpPr>
        <p:grpSpPr>
          <a:xfrm>
            <a:off x="483615" y="496675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0" name="กลุ่ม 9"/>
          <p:cNvGrpSpPr>
            <a:grpSpLocks/>
          </p:cNvGrpSpPr>
          <p:nvPr/>
        </p:nvGrpSpPr>
        <p:grpSpPr bwMode="auto">
          <a:xfrm>
            <a:off x="1676400" y="2895600"/>
            <a:ext cx="5714999" cy="990600"/>
            <a:chOff x="2408" y="7665"/>
            <a:chExt cx="7155" cy="1080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408" y="7665"/>
              <a:ext cx="7155" cy="1080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2" name="Line 4"/>
            <p:cNvCxnSpPr/>
            <p:nvPr/>
          </p:nvCxnSpPr>
          <p:spPr bwMode="auto">
            <a:xfrm>
              <a:off x="2599" y="8221"/>
              <a:ext cx="6120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217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4">
      <a:dk1>
        <a:sysClr val="windowText" lastClr="000000"/>
      </a:dk1>
      <a:lt1>
        <a:sysClr val="window" lastClr="FFFFFF"/>
      </a:lt1>
      <a:dk2>
        <a:srgbClr val="00B0F0"/>
      </a:dk2>
      <a:lt2>
        <a:srgbClr val="0070C0"/>
      </a:lt2>
      <a:accent1>
        <a:srgbClr val="FF6600"/>
      </a:accent1>
      <a:accent2>
        <a:srgbClr val="669900"/>
      </a:accent2>
      <a:accent3>
        <a:srgbClr val="808080"/>
      </a:accent3>
      <a:accent4>
        <a:srgbClr val="BD67B9"/>
      </a:accent4>
      <a:accent5>
        <a:srgbClr val="7B57A8"/>
      </a:accent5>
      <a:accent6>
        <a:srgbClr val="437F85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3467</Words>
  <Application>Microsoft Office PowerPoint</Application>
  <PresentationFormat>นำเสนอทางหน้าจอ (4:3)</PresentationFormat>
  <Paragraphs>406</Paragraphs>
  <Slides>19</Slides>
  <Notes>19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9" baseType="lpstr">
      <vt:lpstr>Angsana New</vt:lpstr>
      <vt:lpstr>Arial</vt:lpstr>
      <vt:lpstr>Calibri</vt:lpstr>
      <vt:lpstr>Cambria Math</vt:lpstr>
      <vt:lpstr>Cordia New</vt:lpstr>
      <vt:lpstr>Freestyle Script</vt:lpstr>
      <vt:lpstr>TH SarabunPSK</vt:lpstr>
      <vt:lpstr>Times New Roman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</dc:creator>
  <cp:lastModifiedBy>All User</cp:lastModifiedBy>
  <cp:revision>85</cp:revision>
  <cp:lastPrinted>2017-08-28T09:08:11Z</cp:lastPrinted>
  <dcterms:created xsi:type="dcterms:W3CDTF">2012-08-01T06:12:09Z</dcterms:created>
  <dcterms:modified xsi:type="dcterms:W3CDTF">2017-08-30T10:21:22Z</dcterms:modified>
</cp:coreProperties>
</file>